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Noto Sans KR" panose="020B0500000000000000" pitchFamily="34" charset="-127"/>
      <p:regular r:id="rId63"/>
      <p:bold r:id="rId64"/>
    </p:embeddedFont>
    <p:embeddedFont>
      <p:font typeface="Noto Sans KR Black" panose="020B0A00000000000000" pitchFamily="34" charset="-127"/>
      <p:bold r:id="rId65"/>
    </p:embeddedFont>
    <p:embeddedFont>
      <p:font typeface="Noto Sans KR Light" panose="020B0300000000000000" pitchFamily="34" charset="-127"/>
      <p:regular r:id="rId66"/>
    </p:embeddedFont>
    <p:embeddedFont>
      <p:font typeface="Noto Sans KR Medium" panose="020B0600000000000000" pitchFamily="34" charset="-127"/>
      <p:regular r:id="rId67"/>
    </p:embeddedFont>
    <p:embeddedFont>
      <p:font typeface="나눔고딕" panose="020D0604000000000000" pitchFamily="50" charset="-127"/>
      <p:regular r:id="rId68"/>
      <p:bold r:id="rId69"/>
    </p:embeddedFont>
    <p:embeddedFont>
      <p:font typeface="함초롬바탕" panose="02030604000101010101" pitchFamily="18" charset="-127"/>
      <p:regular r:id="rId70"/>
      <p:bold r:id="rId71"/>
    </p:embeddedFont>
    <p:embeddedFont>
      <p:font typeface="Calibri" panose="020F0502020204030204" pitchFamily="34" charset="0"/>
      <p:regular r:id="rId72"/>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A4B"/>
    <a:srgbClr val="DEE6E8"/>
    <a:srgbClr val="FFD966"/>
    <a:srgbClr val="FFEEB9"/>
    <a:srgbClr val="BAAEA2"/>
    <a:srgbClr val="A69685"/>
    <a:srgbClr val="83A1A9"/>
    <a:srgbClr val="1F3864"/>
    <a:srgbClr val="FFFFCC"/>
    <a:srgbClr val="C4D2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65" autoAdjust="0"/>
  </p:normalViewPr>
  <p:slideViewPr>
    <p:cSldViewPr snapToGrid="0">
      <p:cViewPr>
        <p:scale>
          <a:sx n="66" d="100"/>
          <a:sy n="66" d="100"/>
        </p:scale>
        <p:origin x="864" y="6"/>
      </p:cViewPr>
      <p:guideLst>
        <p:guide orient="horz" pos="2160"/>
        <p:guide pos="7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어느 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change_point_prior_scale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 오차가 조금 있지만 일정한 트렌드를 따라가는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데이터로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툴을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이렇게 사용 가능합니다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잡았습다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1.png"/></Relationships>
</file>

<file path=ppt/slides/_rels/slide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20.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1" name="Google Shape;371;p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4142975499"/>
                  </p:ext>
                </p:extLst>
              </p:nvPr>
            </p:nvGraphicFramePr>
            <p:xfrm>
              <a:off x="1668064" y="2797593"/>
              <a:ext cx="15680533" cy="673016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1668064" y="2797593"/>
                <a:ext cx="15680533" cy="6730166"/>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19" name="Google Shape;419;p1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36" name="Google Shape;536;p12"/>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전일 대비 종가 변동률이 양수이면 상승, 음수이면 하락, 0이면 보합으로 판단하여 데이터프레임 내 ud(updown) column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0"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0"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0"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0"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종목별 주가 변동률 기준 </a:t>
            </a:r>
            <a:b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상위 n% 거래일에 해당하는 기사들에 긍정‧부정 라벨링</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2. 데이터</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감성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웹 페이지 구현</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 name="Google Shape;948;p28">
            <a:extLst>
              <a:ext uri="{FF2B5EF4-FFF2-40B4-BE49-F238E27FC236}">
                <a16:creationId xmlns:a16="http://schemas.microsoft.com/office/drawing/2014/main" id="{F5E2FFE2-D209-465B-8D6E-F6BD61C25E23}"/>
              </a:ext>
            </a:extLst>
          </p:cNvPr>
          <p:cNvSpPr txBox="1"/>
          <p:nvPr/>
        </p:nvSpPr>
        <p:spPr>
          <a:xfrm>
            <a:off x="1263549" y="1113413"/>
            <a:ext cx="14277376" cy="646290"/>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36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04" name="Google Shape;1104;gf5d93c4d0e_0_19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atin typeface="Noto Sans KR Medium" panose="020B0600000000000000" pitchFamily="34" charset="-127"/>
                <a:ea typeface="Noto Sans KR Medium" panose="020B0600000000000000" pitchFamily="34" charset="-127"/>
              </a:rPr>
              <a:t>40</a:t>
            </a:fld>
            <a:endParaRPr>
              <a:latin typeface="Noto Sans KR Medium" panose="020B0600000000000000" pitchFamily="34" charset="-127"/>
              <a:ea typeface="Noto Sans KR Medium" panose="020B0600000000000000" pitchFamily="34" charset="-127"/>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372958278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code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date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lstm</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highlight>
                            <a:srgbClr val="FFFFFF"/>
                          </a:highlight>
                          <a:latin typeface="Noto Sans KR" panose="020B0500000000000000" pitchFamily="34" charset="-127"/>
                          <a:ea typeface="Noto Sans KR" panose="020B0500000000000000" pitchFamily="34" charset="-127"/>
                        </a:rPr>
                        <a:t>arima</a:t>
                      </a:r>
                      <a:endParaRPr sz="1500" b="1"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fbprophet</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RL</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highlight>
                            <a:srgbClr val="FFFFFF"/>
                          </a:highlight>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mail_news_nsi</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asia_news</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asia_news_nsi</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sampro_youtube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hk_youtube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suka_youtube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close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2021-09-15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75635.24267578125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76491.08497472802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76623.2358624819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0.7823529411764706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156.76470588235293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0.5076208513708514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101.8575036075036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0.3713306917084588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0.5125603526830673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77000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2021-09-16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75637.32958984375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76936.87973354082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76644.81668759834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0.5472222222222222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109.8611111111111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0.5895424836601307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118.08496732026143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0.3713306917084588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0.5636259615421295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76100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2021-09-17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76096.15283203125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76320.41718345125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76621.52012548641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154.42176870748298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0.548018648018648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109.8764568764569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0.24351451794306436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0.5351220965385437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77200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76369.52661132812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76895.10958142759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76429.80359181295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0.6597967250141163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132.30717108977976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0.5645161163859226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113.11374959297396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0.29997785687446593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0.5807233676314354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77400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76418.15063476562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77680.41069898686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76287.74944202403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0.43888888888888883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87.94444444444446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0.6452922077922078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129.0584415584416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0.3010847717523575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0.4843483939766884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77300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76359.40673828125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77162.59166319207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75936.43952160457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0.4655483405483406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93.3823953823954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0.6834075281443702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136.86571615518983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0.1856757402420044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0.21809494495391846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77700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76422.0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77641.18038252764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75967.82153906283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0.5718073593073593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114.67965367965367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0.24771524771524772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49.543049543049534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0.39847799284117563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0.32479862372080487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76854.09106445312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76541.42479116977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75715.30224376015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0.5097402597402598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102.03896103896105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0.4542417460226949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91.04065689684666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0.2841522693634033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0.44273969531059265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74100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76312.1123046875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73766.2246482903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75549.74877666075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0.5082417582417582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101.95604395604394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0.28242424242424236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56.68484848484849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0.4166861687387739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0.604040116071701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74100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2021-10-01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75350.94018554688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74356.54373860663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75355.39555011716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0.5082417582417582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101.95604395604394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0.28242424242424236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56.68484848484849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0.6680860420068105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0.9657880663871765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rPr>
                        <a:t>73200</a:t>
                      </a:r>
                      <a:endParaRPr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1" name="Google Shape;1121;gf5d93c4d0e_0_27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atin typeface="Noto Sans KR Medium" panose="020B0600000000000000" pitchFamily="34" charset="-127"/>
                <a:ea typeface="Noto Sans KR Medium" panose="020B0600000000000000" pitchFamily="34" charset="-127"/>
              </a:rPr>
              <a:t>41</a:t>
            </a:fld>
            <a:endParaRPr>
              <a:latin typeface="Noto Sans KR Medium" panose="020B0600000000000000" pitchFamily="34" charset="-127"/>
              <a:ea typeface="Noto Sans KR Medium" panose="020B0600000000000000" pitchFamily="34" charset="-127"/>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웹페이지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38" name="Google Shape;1138;gf5d93c4d0e_0_36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atin typeface="Noto Sans KR Medium" panose="020B0600000000000000" pitchFamily="34" charset="-127"/>
                <a:ea typeface="Noto Sans KR Medium" panose="020B0600000000000000" pitchFamily="34" charset="-127"/>
              </a:rPr>
              <a:t>42</a:t>
            </a:fld>
            <a:endParaRPr>
              <a:latin typeface="Noto Sans KR Medium" panose="020B0600000000000000" pitchFamily="34" charset="-127"/>
              <a:ea typeface="Noto Sans KR Medium" panose="020B0600000000000000" pitchFamily="34" charset="-127"/>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3359045987"/>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code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date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lstm</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arima</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fbprophet</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RL</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mail_news</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mail_news_nsi</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asia_news</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asia_news_nsi</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sampro_youtube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hk_youtube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suka_youtube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change</a:t>
                      </a:r>
                      <a:endParaRPr sz="17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2021-09-15</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75550.37</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76491.08</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76623.24</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2021-09-16</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2021-09-17</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2021-09-23</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2021-09-24</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2021-09-27</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2021-09-28</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2021-09-29</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2021-10-01</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highlight>
                            <a:srgbClr val="FFFFFF"/>
                          </a:highlight>
                        </a:rPr>
                        <a:t>-1</a:t>
                      </a:r>
                      <a:endParaRPr sz="1500" b="1" u="none" strike="noStrike" cap="none" dirty="0">
                        <a:solidFill>
                          <a:srgbClr val="24292F"/>
                        </a:solidFill>
                        <a:highlight>
                          <a:srgbClr val="FFFFFF"/>
                        </a:highlight>
                      </a:endParaRPr>
                    </a:p>
                  </a:txBody>
                  <a:tcPr marL="47625" marR="47625" marT="47625" marB="47625"/>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78287"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5" name="Google Shape;1445;p16"/>
          <p:cNvPicPr preferRelativeResize="0"/>
          <p:nvPr/>
        </p:nvPicPr>
        <p:blipFill rotWithShape="1">
          <a:blip r:embed="rId4">
            <a:alphaModFix/>
          </a:blip>
          <a:srcRect/>
          <a:stretch/>
        </p:blipFill>
        <p:spPr>
          <a:xfrm>
            <a:off x="6560909" y="10160954"/>
            <a:ext cx="6118376" cy="275549"/>
          </a:xfrm>
          <a:prstGeom prst="rect">
            <a:avLst/>
          </a:prstGeom>
          <a:noFill/>
          <a:ln>
            <a:noFill/>
          </a:ln>
        </p:spPr>
      </p:pic>
      <p:pic>
        <p:nvPicPr>
          <p:cNvPr id="1446" name="Google Shape;1446;p16"/>
          <p:cNvPicPr preferRelativeResize="0"/>
          <p:nvPr/>
        </p:nvPicPr>
        <p:blipFill rotWithShape="1">
          <a:blip r:embed="rId5">
            <a:alphaModFix/>
          </a:blip>
          <a:srcRect/>
          <a:stretch/>
        </p:blipFill>
        <p:spPr>
          <a:xfrm>
            <a:off x="5726906" y="10271427"/>
            <a:ext cx="3809524" cy="47619"/>
          </a:xfrm>
          <a:prstGeom prst="rect">
            <a:avLst/>
          </a:prstGeom>
          <a:noFill/>
          <a:ln>
            <a:noFill/>
          </a:ln>
        </p:spPr>
      </p:pic>
      <p:pic>
        <p:nvPicPr>
          <p:cNvPr id="1447" name="Google Shape;1447;p16"/>
          <p:cNvPicPr preferRelativeResize="0"/>
          <p:nvPr/>
        </p:nvPicPr>
        <p:blipFill rotWithShape="1">
          <a:blip r:embed="rId6">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7">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8">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종목</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기사</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삼성전자</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하이닉스</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현대차</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LG화학</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셀트리온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순으로</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부정</a:t>
            </a:r>
            <a:r>
              <a:rPr lang="en-US" sz="1700" dirty="0">
                <a:latin typeface="Noto Sans KR Medium" panose="020B0600000000000000" pitchFamily="34" charset="-127"/>
                <a:ea typeface="Noto Sans KR Medium" panose="020B0600000000000000" pitchFamily="34" charset="-127"/>
              </a:rPr>
              <a:t> 중 </a:t>
            </a:r>
            <a:r>
              <a:rPr lang="en-US" sz="1700" dirty="0" err="1">
                <a:latin typeface="Noto Sans KR Medium" panose="020B0600000000000000" pitchFamily="34" charset="-127"/>
                <a:ea typeface="Noto Sans KR Medium" panose="020B0600000000000000" pitchFamily="34" charset="-127"/>
              </a:rPr>
              <a:t>가장</a:t>
            </a:r>
            <a:r>
              <a:rPr lang="en-US" sz="1700" dirty="0">
                <a:latin typeface="Noto Sans KR Medium" panose="020B0600000000000000" pitchFamily="34" charset="-127"/>
                <a:ea typeface="Noto Sans KR Medium" panose="020B0600000000000000" pitchFamily="34" charset="-127"/>
              </a:rPr>
              <a:t> 큰 </a:t>
            </a:r>
            <a:r>
              <a:rPr lang="en-US" sz="1700" dirty="0" err="1">
                <a:latin typeface="Noto Sans KR Medium" panose="020B0600000000000000" pitchFamily="34" charset="-127"/>
                <a:ea typeface="Noto Sans KR Medium" panose="020B0600000000000000" pitchFamily="34" charset="-127"/>
              </a:rPr>
              <a:t>기사</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코스피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지수</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코스피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지수</a:t>
            </a:r>
            <a:r>
              <a:rPr lang="en-US" sz="1700" dirty="0">
                <a:latin typeface="Noto Sans KR Medium" panose="020B0600000000000000" pitchFamily="34" charset="-127"/>
                <a:ea typeface="Noto Sans KR Medium" panose="020B0600000000000000" pitchFamily="34" charset="-127"/>
              </a:rPr>
              <a:t> 2018~2021 </a:t>
            </a:r>
            <a:r>
              <a:rPr lang="en-US" sz="1700" dirty="0" err="1">
                <a:latin typeface="Noto Sans KR Medium" panose="020B0600000000000000" pitchFamily="34" charset="-127"/>
                <a:ea typeface="Noto Sans KR Medium" panose="020B0600000000000000" pitchFamily="34" charset="-127"/>
              </a:rPr>
              <a:t>까지의</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월별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평균</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코스피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지수</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각각</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연도별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데이터</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별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확률</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5개의 </a:t>
            </a: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및 </a:t>
            </a:r>
            <a:r>
              <a:rPr lang="en-US" sz="1700" dirty="0" err="1">
                <a:latin typeface="Noto Sans KR Medium" panose="020B0600000000000000" pitchFamily="34" charset="-127"/>
                <a:ea typeface="Noto Sans KR Medium" panose="020B0600000000000000" pitchFamily="34" charset="-127"/>
              </a:rPr>
              <a:t>유튜브</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채널</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하루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평균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비율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시각화</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오늘의</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이슈</a:t>
            </a:r>
            <a:r>
              <a:rPr lang="en-US" sz="1700" dirty="0">
                <a:latin typeface="Noto Sans KR Medium" panose="020B0600000000000000" pitchFamily="34" charset="-127"/>
                <a:ea typeface="Noto Sans KR Medium" panose="020B0600000000000000" pitchFamily="34" charset="-127"/>
              </a:rPr>
              <a:t> 30선 </a:t>
            </a:r>
            <a:r>
              <a:rPr lang="en-US" sz="1700" dirty="0" err="1">
                <a:latin typeface="Noto Sans KR Medium" panose="020B0600000000000000" pitchFamily="34" charset="-127"/>
                <a:ea typeface="Noto Sans KR Medium" panose="020B0600000000000000" pitchFamily="34" charset="-127"/>
              </a:rPr>
              <a:t>워드클라우드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5개의 </a:t>
            </a: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및 </a:t>
            </a:r>
            <a:r>
              <a:rPr lang="en-US" sz="1700" dirty="0" err="1">
                <a:latin typeface="Noto Sans KR Medium" panose="020B0600000000000000" pitchFamily="34" charset="-127"/>
                <a:ea typeface="Noto Sans KR Medium" panose="020B0600000000000000" pitchFamily="34" charset="-127"/>
              </a:rPr>
              <a:t>유튜브에서</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언급된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상위</a:t>
            </a:r>
            <a:r>
              <a:rPr lang="en-US" sz="1700" dirty="0">
                <a:latin typeface="Noto Sans KR Medium" panose="020B0600000000000000" pitchFamily="34" charset="-127"/>
                <a:ea typeface="Noto Sans KR Medium" panose="020B0600000000000000" pitchFamily="34" charset="-127"/>
              </a:rPr>
              <a:t> 30개 </a:t>
            </a:r>
            <a:r>
              <a:rPr lang="en-US" sz="1700" dirty="0" err="1">
                <a:latin typeface="Noto Sans KR Medium" panose="020B0600000000000000" pitchFamily="34" charset="-127"/>
                <a:ea typeface="Noto Sans KR Medium" panose="020B0600000000000000" pitchFamily="34" charset="-127"/>
              </a:rPr>
              <a:t>단어</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워드클라우드</a:t>
            </a:r>
            <a:endParaRPr sz="17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827404" y="1988661"/>
            <a:ext cx="11657100" cy="17961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3" name="Google Shape;1253;gf5d93c4d0e_3_145"/>
          <p:cNvSpPr txBox="1"/>
          <p:nvPr/>
        </p:nvSpPr>
        <p:spPr>
          <a:xfrm>
            <a:off x="1887767" y="1542320"/>
            <a:ext cx="7137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①</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852400"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128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7" name="Google Shape;1257;gf5d93c4d0e_3_145"/>
          <p:cNvSpPr txBox="1"/>
          <p:nvPr/>
        </p:nvSpPr>
        <p:spPr>
          <a:xfrm>
            <a:off x="9719345" y="3832461"/>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②</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258" name="Google Shape;1258;gf5d93c4d0e_3_145"/>
          <p:cNvSpPr txBox="1"/>
          <p:nvPr/>
        </p:nvSpPr>
        <p:spPr>
          <a:xfrm>
            <a:off x="12719188" y="3784837"/>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③</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259" name="Google Shape;1259;gf5d93c4d0e_3_145"/>
          <p:cNvSpPr txBox="1"/>
          <p:nvPr/>
        </p:nvSpPr>
        <p:spPr>
          <a:xfrm>
            <a:off x="9479297" y="7797430"/>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④</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algn="just" rtl="0">
              <a:spcBef>
                <a:spcPts val="0"/>
              </a:spcBef>
              <a:spcAft>
                <a:spcPts val="0"/>
              </a:spcAft>
              <a:buSzPts val="1700"/>
              <a:buAutoNum type="arabicPeriod" startAt="5"/>
            </a:pPr>
            <a:r>
              <a:rPr lang="en-US" sz="1700">
                <a:latin typeface="Noto Sans KR Medium" panose="020B0600000000000000" pitchFamily="34" charset="-127"/>
                <a:ea typeface="Noto Sans KR Medium" panose="020B0600000000000000" pitchFamily="34" charset="-127"/>
              </a:rPr>
              <a:t>코스피 2021년 클릭 화면</a:t>
            </a:r>
            <a:endParaRPr sz="1700">
              <a:latin typeface="Noto Sans KR Medium" panose="020B0600000000000000" pitchFamily="34" charset="-127"/>
              <a:ea typeface="Noto Sans KR Medium" panose="020B0600000000000000" pitchFamily="34" charset="-127"/>
            </a:endParaRP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20" name="Google Shape;1275;gf5d93c4d0e_3_165">
            <a:extLst>
              <a:ext uri="{FF2B5EF4-FFF2-40B4-BE49-F238E27FC236}">
                <a16:creationId xmlns:a16="http://schemas.microsoft.com/office/drawing/2014/main" id="{03D7E758-63AF-4D79-8779-44D4B80EF8AD}"/>
              </a:ext>
            </a:extLst>
          </p:cNvPr>
          <p:cNvSpPr txBox="1"/>
          <p:nvPr/>
        </p:nvSpPr>
        <p:spPr>
          <a:xfrm>
            <a:off x="9658046" y="3484375"/>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dirty="0">
                <a:solidFill>
                  <a:srgbClr val="980000"/>
                </a:solidFill>
                <a:latin typeface="Noto Sans KR Medium" panose="020B0600000000000000" pitchFamily="34" charset="-127"/>
                <a:ea typeface="Noto Sans KR Medium" panose="020B0600000000000000" pitchFamily="34" charset="-127"/>
              </a:rPr>
              <a:t>⑤</a:t>
            </a:r>
            <a:endParaRPr sz="4200" b="1" dirty="0">
              <a:solidFill>
                <a:srgbClr val="98000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종목</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전날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주가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데이터</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주가</a:t>
            </a:r>
            <a:r>
              <a:rPr lang="en-US" sz="1700" dirty="0">
                <a:latin typeface="Noto Sans KR Medium" panose="020B0600000000000000" pitchFamily="34" charset="-127"/>
                <a:ea typeface="Noto Sans KR Medium" panose="020B0600000000000000" pitchFamily="34" charset="-127"/>
              </a:rPr>
              <a:t> : </a:t>
            </a:r>
            <a:r>
              <a:rPr lang="en-US" sz="1700" dirty="0" err="1">
                <a:latin typeface="Noto Sans KR Medium" panose="020B0600000000000000" pitchFamily="34" charset="-127"/>
                <a:ea typeface="Noto Sans KR Medium" panose="020B0600000000000000" pitchFamily="34" charset="-127"/>
              </a:rPr>
              <a:t>전날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삼성전자</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주가</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거래량</a:t>
            </a:r>
            <a:r>
              <a:rPr lang="en-US" sz="1700" dirty="0">
                <a:latin typeface="Noto Sans KR Medium" panose="020B0600000000000000" pitchFamily="34" charset="-127"/>
                <a:ea typeface="Noto Sans KR Medium" panose="020B0600000000000000" pitchFamily="34" charset="-127"/>
              </a:rPr>
              <a:t> : </a:t>
            </a:r>
            <a:r>
              <a:rPr lang="en-US" sz="1700" dirty="0" err="1">
                <a:latin typeface="Noto Sans KR Medium" panose="020B0600000000000000" pitchFamily="34" charset="-127"/>
                <a:ea typeface="Noto Sans KR Medium" panose="020B0600000000000000" pitchFamily="34" charset="-127"/>
              </a:rPr>
              <a:t>전날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삼성전자</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거래량</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전일대비</a:t>
            </a:r>
            <a:r>
              <a:rPr lang="en-US" sz="1700" dirty="0">
                <a:latin typeface="Noto Sans KR Medium" panose="020B0600000000000000" pitchFamily="34" charset="-127"/>
                <a:ea typeface="Noto Sans KR Medium" panose="020B0600000000000000" pitchFamily="34" charset="-127"/>
              </a:rPr>
              <a:t> : </a:t>
            </a:r>
            <a:r>
              <a:rPr lang="en-US" sz="1700" dirty="0" err="1">
                <a:latin typeface="Noto Sans KR Medium" panose="020B0600000000000000" pitchFamily="34" charset="-127"/>
                <a:ea typeface="Noto Sans KR Medium" panose="020B0600000000000000" pitchFamily="34" charset="-127"/>
              </a:rPr>
              <a:t>전날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구가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등락률</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예측값</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앙상블</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분석을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통한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주식</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가격</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상승</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하락</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예측</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주가</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종목</a:t>
            </a:r>
            <a:r>
              <a:rPr lang="en-US" sz="1700" dirty="0">
                <a:latin typeface="Noto Sans KR Medium" panose="020B0600000000000000" pitchFamily="34" charset="-127"/>
                <a:ea typeface="Noto Sans KR Medium" panose="020B0600000000000000" pitchFamily="34" charset="-127"/>
              </a:rPr>
              <a:t> 2018~현재 </a:t>
            </a:r>
            <a:r>
              <a:rPr lang="en-US" sz="1700" dirty="0" err="1">
                <a:latin typeface="Noto Sans KR Medium" panose="020B0600000000000000" pitchFamily="34" charset="-127"/>
                <a:ea typeface="Noto Sans KR Medium" panose="020B0600000000000000" pitchFamily="34" charset="-127"/>
              </a:rPr>
              <a:t>주가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데이터</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그래프</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2018 / 2019 / 2020 / 2021 </a:t>
            </a:r>
            <a:r>
              <a:rPr lang="en-US" sz="1700" dirty="0" err="1">
                <a:latin typeface="Noto Sans KR Medium" panose="020B0600000000000000" pitchFamily="34" charset="-127"/>
                <a:ea typeface="Noto Sans KR Medium" panose="020B0600000000000000" pitchFamily="34" charset="-127"/>
              </a:rPr>
              <a:t>연도별</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그래프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별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확률</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각 </a:t>
            </a:r>
            <a:r>
              <a:rPr lang="en-US" sz="1700" dirty="0" err="1">
                <a:latin typeface="Noto Sans KR Medium" panose="020B0600000000000000" pitchFamily="34" charset="-127"/>
                <a:ea typeface="Noto Sans KR Medium" panose="020B0600000000000000" pitchFamily="34" charset="-127"/>
              </a:rPr>
              <a:t>수집</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별 </a:t>
            </a:r>
            <a:r>
              <a:rPr lang="en-US" sz="1700" dirty="0" err="1">
                <a:latin typeface="Noto Sans KR Medium" panose="020B0600000000000000" pitchFamily="34" charset="-127"/>
                <a:ea typeface="Noto Sans KR Medium" panose="020B0600000000000000" pitchFamily="34" charset="-127"/>
              </a:rPr>
              <a:t>감성분석을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통해</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얻은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기사</a:t>
            </a:r>
            <a:r>
              <a:rPr lang="en-US" sz="1700" dirty="0">
                <a:latin typeface="Noto Sans KR Medium" panose="020B0600000000000000" pitchFamily="34" charset="-127"/>
                <a:ea typeface="Noto Sans KR Medium" panose="020B0600000000000000" pitchFamily="34" charset="-127"/>
              </a:rPr>
              <a:t> 및 </a:t>
            </a:r>
            <a:r>
              <a:rPr lang="en-US" sz="1700" dirty="0" err="1">
                <a:latin typeface="Noto Sans KR Medium" panose="020B0600000000000000" pitchFamily="34" charset="-127"/>
                <a:ea typeface="Noto Sans KR Medium" panose="020B0600000000000000" pitchFamily="34" charset="-127"/>
              </a:rPr>
              <a:t>유튜브</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영상이</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확률</a:t>
            </a:r>
            <a:endParaRPr sz="1700" dirty="0">
              <a:latin typeface="Noto Sans KR Medium" panose="020B0600000000000000" pitchFamily="34" charset="-127"/>
              <a:ea typeface="Noto Sans KR Medium" panose="020B0600000000000000" pitchFamily="34" charset="-127"/>
            </a:endParaRP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다음 페이지(p.51) 연결</a:t>
            </a:r>
            <a:endParaRPr sz="2100" b="1">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1988657"/>
            <a:ext cx="7530000" cy="22521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1289;gf5d93c4d0e_3_186">
            <a:extLst>
              <a:ext uri="{FF2B5EF4-FFF2-40B4-BE49-F238E27FC236}">
                <a16:creationId xmlns:a16="http://schemas.microsoft.com/office/drawing/2014/main" id="{420A047A-1DE4-4F21-8F55-EB098A558D5F}"/>
              </a:ext>
            </a:extLst>
          </p:cNvPr>
          <p:cNvSpPr txBox="1"/>
          <p:nvPr/>
        </p:nvSpPr>
        <p:spPr>
          <a:xfrm>
            <a:off x="1887767" y="1542316"/>
            <a:ext cx="7137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①</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326629"/>
            <a:ext cx="8794500" cy="5575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326629"/>
            <a:ext cx="2852400" cy="5575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38249" y="1988397"/>
            <a:ext cx="4250100" cy="22521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5" name="Google Shape;1293;gf5d93c4d0e_3_186">
            <a:extLst>
              <a:ext uri="{FF2B5EF4-FFF2-40B4-BE49-F238E27FC236}">
                <a16:creationId xmlns:a16="http://schemas.microsoft.com/office/drawing/2014/main" id="{D8A39053-19C1-471B-887A-22329214F233}"/>
              </a:ext>
            </a:extLst>
          </p:cNvPr>
          <p:cNvSpPr txBox="1"/>
          <p:nvPr/>
        </p:nvSpPr>
        <p:spPr>
          <a:xfrm>
            <a:off x="12649571" y="1988657"/>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②</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36" name="Google Shape;1294;gf5d93c4d0e_3_186">
            <a:extLst>
              <a:ext uri="{FF2B5EF4-FFF2-40B4-BE49-F238E27FC236}">
                <a16:creationId xmlns:a16="http://schemas.microsoft.com/office/drawing/2014/main" id="{D19E87F4-7C85-4606-A69C-A3902A5833DD}"/>
              </a:ext>
            </a:extLst>
          </p:cNvPr>
          <p:cNvSpPr txBox="1"/>
          <p:nvPr/>
        </p:nvSpPr>
        <p:spPr>
          <a:xfrm>
            <a:off x="1551481" y="4165197"/>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③</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37" name="Google Shape;1295;gf5d93c4d0e_3_186">
            <a:extLst>
              <a:ext uri="{FF2B5EF4-FFF2-40B4-BE49-F238E27FC236}">
                <a16:creationId xmlns:a16="http://schemas.microsoft.com/office/drawing/2014/main" id="{787BAB1D-2949-432A-8C68-36EDFE094A60}"/>
              </a:ext>
            </a:extLst>
          </p:cNvPr>
          <p:cNvSpPr txBox="1"/>
          <p:nvPr/>
        </p:nvSpPr>
        <p:spPr>
          <a:xfrm>
            <a:off x="12649571" y="4165197"/>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④</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algn="just" rtl="0">
              <a:spcBef>
                <a:spcPts val="0"/>
              </a:spcBef>
              <a:spcAft>
                <a:spcPts val="0"/>
              </a:spcAft>
              <a:buSzPts val="1700"/>
              <a:buAutoNum type="arabicPeriod" startAt="5"/>
            </a:pPr>
            <a:r>
              <a:rPr lang="en-US" sz="1700">
                <a:latin typeface="Noto Sans KR Medium" panose="020B0600000000000000" pitchFamily="34" charset="-127"/>
                <a:ea typeface="Noto Sans KR Medium" panose="020B0600000000000000" pitchFamily="34" charset="-127"/>
              </a:rPr>
              <a:t>주가</a:t>
            </a:r>
            <a:endParaRPr sz="1700">
              <a:latin typeface="Noto Sans KR Medium" panose="020B0600000000000000" pitchFamily="34" charset="-127"/>
              <a:ea typeface="Noto Sans KR Medium" panose="020B0600000000000000" pitchFamily="34" charset="-127"/>
            </a:endParaRPr>
          </a:p>
          <a:p>
            <a:pPr marL="939800" lvl="1" indent="-285750" algn="just" rtl="0">
              <a:spcBef>
                <a:spcPts val="0"/>
              </a:spcBef>
              <a:spcAft>
                <a:spcPts val="0"/>
              </a:spcAft>
              <a:buSzPts val="1700"/>
              <a:buAutoNum type="arabicPeriod"/>
            </a:pPr>
            <a:r>
              <a:rPr lang="en-US" sz="1700">
                <a:latin typeface="Noto Sans KR Medium" panose="020B0600000000000000" pitchFamily="34" charset="-127"/>
                <a:ea typeface="Noto Sans KR Medium" panose="020B0600000000000000" pitchFamily="34" charset="-127"/>
              </a:rPr>
              <a:t>2018년 주가 그래프 화면</a:t>
            </a:r>
            <a:endParaRPr sz="1700">
              <a:latin typeface="Noto Sans KR Medium" panose="020B0600000000000000" pitchFamily="34" charset="-127"/>
              <a:ea typeface="Noto Sans KR Medium" panose="020B0600000000000000" pitchFamily="34" charset="-127"/>
            </a:endParaRPr>
          </a:p>
          <a:p>
            <a:pPr marL="0" lvl="0" indent="0" algn="just" rtl="0">
              <a:spcBef>
                <a:spcPts val="0"/>
              </a:spcBef>
              <a:spcAft>
                <a:spcPts val="0"/>
              </a:spcAft>
              <a:buNone/>
            </a:pPr>
            <a:endParaRPr sz="1700">
              <a:latin typeface="Noto Sans KR Medium" panose="020B0600000000000000" pitchFamily="34" charset="-127"/>
              <a:ea typeface="Noto Sans KR Medium" panose="020B0600000000000000" pitchFamily="34" charset="-127"/>
            </a:endParaRP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다음 페이지(p.52) 연결</a:t>
            </a:r>
            <a:endParaRPr sz="2100" b="1">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827404" y="4326627"/>
            <a:ext cx="8794500" cy="5575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1911319" y="4599604"/>
            <a:ext cx="45297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⑤</a:t>
            </a:r>
            <a:r>
              <a:rPr lang="en-US" sz="2100" b="1">
                <a:solidFill>
                  <a:srgbClr val="980000"/>
                </a:solidFill>
                <a:latin typeface="Noto Sans KR Medium" panose="020B0600000000000000" pitchFamily="34" charset="-127"/>
                <a:ea typeface="Noto Sans KR Medium" panose="020B0600000000000000" pitchFamily="34" charset="-127"/>
              </a:rPr>
              <a:t>주가-2018 클릭 화면</a:t>
            </a:r>
            <a:endParaRPr sz="4200" b="1">
              <a:solidFill>
                <a:srgbClr val="980000"/>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rtl="0">
              <a:spcBef>
                <a:spcPts val="0"/>
              </a:spcBef>
              <a:spcAft>
                <a:spcPts val="0"/>
              </a:spcAft>
              <a:buSzPts val="1700"/>
              <a:buAutoNum type="arabicPeriod" startAt="6"/>
            </a:pP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별 </a:t>
            </a:r>
            <a:r>
              <a:rPr lang="en-US" sz="1700" dirty="0" err="1">
                <a:latin typeface="Noto Sans KR Medium" panose="020B0600000000000000" pitchFamily="34" charset="-127"/>
                <a:ea typeface="Noto Sans KR Medium" panose="020B0600000000000000" pitchFamily="34" charset="-127"/>
              </a:rPr>
              <a:t>이슈</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기사</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매일경제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아시아경제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각각</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부정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비율</a:t>
            </a:r>
            <a:r>
              <a:rPr lang="en-US" sz="1700" dirty="0">
                <a:latin typeface="Noto Sans KR Medium" panose="020B0600000000000000" pitchFamily="34" charset="-127"/>
                <a:ea typeface="Noto Sans KR Medium" panose="020B0600000000000000" pitchFamily="34" charset="-127"/>
              </a:rPr>
              <a:t> 중 그 </a:t>
            </a:r>
            <a:r>
              <a:rPr lang="en-US" sz="1700" dirty="0" err="1">
                <a:latin typeface="Noto Sans KR Medium" panose="020B0600000000000000" pitchFamily="34" charset="-127"/>
                <a:ea typeface="Noto Sans KR Medium" panose="020B0600000000000000" pitchFamily="34" charset="-127"/>
              </a:rPr>
              <a:t>정도가</a:t>
            </a:r>
            <a:r>
              <a:rPr lang="en-US" sz="1700" dirty="0">
                <a:latin typeface="Noto Sans KR Medium" panose="020B0600000000000000" pitchFamily="34" charset="-127"/>
                <a:ea typeface="Noto Sans KR Medium" panose="020B0600000000000000" pitchFamily="34" charset="-127"/>
              </a:rPr>
              <a:t> 큰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당일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기사</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말풍선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색을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통해</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중립</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부정</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기사</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표현</a:t>
            </a:r>
            <a:endParaRPr sz="1700" dirty="0">
              <a:latin typeface="Noto Sans KR Medium" panose="020B0600000000000000" pitchFamily="34" charset="-127"/>
              <a:ea typeface="Noto Sans KR Medium" panose="020B0600000000000000" pitchFamily="34" charset="-127"/>
            </a:endParaRPr>
          </a:p>
          <a:p>
            <a:pPr marL="1308100" lvl="2" indent="-298450" rtl="0">
              <a:spcBef>
                <a:spcPts val="0"/>
              </a:spcBef>
              <a:spcAft>
                <a:spcPts val="0"/>
              </a:spcAft>
              <a:buClr>
                <a:schemeClr val="dk1"/>
              </a:buClr>
              <a:buSzPts val="1700"/>
              <a:buAutoNum type="arabicPeriod"/>
            </a:pPr>
            <a:r>
              <a:rPr lang="en-US" sz="1700" dirty="0" err="1">
                <a:solidFill>
                  <a:schemeClr val="dk1"/>
                </a:solidFill>
                <a:latin typeface="Noto Sans KR Medium" panose="020B0600000000000000" pitchFamily="34" charset="-127"/>
                <a:ea typeface="Noto Sans KR Medium" panose="020B0600000000000000" pitchFamily="34" charset="-127"/>
              </a:rPr>
              <a:t>말풍선</a:t>
            </a:r>
            <a:r>
              <a:rPr lang="en-US" sz="1700" dirty="0">
                <a:solidFill>
                  <a:schemeClr val="dk1"/>
                </a:solidFill>
                <a:latin typeface="Noto Sans KR Medium" panose="020B0600000000000000" pitchFamily="34" charset="-127"/>
                <a:ea typeface="Noto Sans KR Medium" panose="020B0600000000000000" pitchFamily="34" charset="-127"/>
              </a:rPr>
              <a:t> 색 </a:t>
            </a:r>
            <a:r>
              <a:rPr lang="en-US" sz="1700" dirty="0" err="1">
                <a:solidFill>
                  <a:schemeClr val="dk1"/>
                </a:solidFill>
                <a:latin typeface="Noto Sans KR Medium" panose="020B0600000000000000" pitchFamily="34" charset="-127"/>
                <a:ea typeface="Noto Sans KR Medium" panose="020B0600000000000000" pitchFamily="34" charset="-127"/>
              </a:rPr>
              <a:t>파랑</a:t>
            </a:r>
            <a:r>
              <a:rPr lang="en-US" sz="1700" dirty="0">
                <a:solidFill>
                  <a:schemeClr val="dk1"/>
                </a:solidFill>
                <a:latin typeface="Noto Sans KR Medium" panose="020B0600000000000000" pitchFamily="34" charset="-127"/>
                <a:ea typeface="Noto Sans KR Medium" panose="020B0600000000000000" pitchFamily="34" charset="-127"/>
              </a:rPr>
              <a:t> - </a:t>
            </a:r>
            <a:r>
              <a:rPr lang="en-US" sz="1700" dirty="0" err="1">
                <a:solidFill>
                  <a:schemeClr val="dk1"/>
                </a:solidFill>
                <a:latin typeface="Noto Sans KR Medium" panose="020B0600000000000000" pitchFamily="34" charset="-127"/>
                <a:ea typeface="Noto Sans KR Medium" panose="020B0600000000000000" pitchFamily="34" charset="-127"/>
              </a:rPr>
              <a:t>긍정</a:t>
            </a:r>
            <a:endParaRPr sz="1700" dirty="0">
              <a:solidFill>
                <a:schemeClr val="dk1"/>
              </a:solidFill>
              <a:latin typeface="Noto Sans KR Medium" panose="020B0600000000000000" pitchFamily="34" charset="-127"/>
              <a:ea typeface="Noto Sans KR Medium" panose="020B0600000000000000" pitchFamily="34" charset="-127"/>
            </a:endParaRPr>
          </a:p>
          <a:p>
            <a:pPr marL="1308100" lvl="2" indent="-298450" rtl="0">
              <a:spcBef>
                <a:spcPts val="0"/>
              </a:spcBef>
              <a:spcAft>
                <a:spcPts val="0"/>
              </a:spcAft>
              <a:buClr>
                <a:schemeClr val="dk1"/>
              </a:buClr>
              <a:buSzPts val="1700"/>
              <a:buAutoNum type="arabicPeriod"/>
            </a:pPr>
            <a:r>
              <a:rPr lang="en-US" sz="1700" dirty="0" err="1">
                <a:solidFill>
                  <a:schemeClr val="dk1"/>
                </a:solidFill>
                <a:latin typeface="Noto Sans KR Medium" panose="020B0600000000000000" pitchFamily="34" charset="-127"/>
                <a:ea typeface="Noto Sans KR Medium" panose="020B0600000000000000" pitchFamily="34" charset="-127"/>
              </a:rPr>
              <a:t>말풍선</a:t>
            </a:r>
            <a:r>
              <a:rPr lang="en-US" sz="1700" dirty="0">
                <a:solidFill>
                  <a:schemeClr val="dk1"/>
                </a:solidFill>
                <a:latin typeface="Noto Sans KR Medium" panose="020B0600000000000000" pitchFamily="34" charset="-127"/>
                <a:ea typeface="Noto Sans KR Medium" panose="020B0600000000000000" pitchFamily="34" charset="-127"/>
              </a:rPr>
              <a:t> 색 </a:t>
            </a:r>
            <a:r>
              <a:rPr lang="en-US" sz="1700" dirty="0" err="1">
                <a:solidFill>
                  <a:schemeClr val="dk1"/>
                </a:solidFill>
                <a:latin typeface="Noto Sans KR Medium" panose="020B0600000000000000" pitchFamily="34" charset="-127"/>
                <a:ea typeface="Noto Sans KR Medium" panose="020B0600000000000000" pitchFamily="34" charset="-127"/>
              </a:rPr>
              <a:t>회색</a:t>
            </a:r>
            <a:r>
              <a:rPr lang="en-US" sz="1700" dirty="0">
                <a:solidFill>
                  <a:schemeClr val="dk1"/>
                </a:solidFill>
                <a:latin typeface="Noto Sans KR Medium" panose="020B0600000000000000" pitchFamily="34" charset="-127"/>
                <a:ea typeface="Noto Sans KR Medium" panose="020B0600000000000000" pitchFamily="34" charset="-127"/>
              </a:rPr>
              <a:t> - </a:t>
            </a:r>
            <a:r>
              <a:rPr lang="en-US" sz="1700" dirty="0" err="1">
                <a:solidFill>
                  <a:schemeClr val="dk1"/>
                </a:solidFill>
                <a:latin typeface="Noto Sans KR Medium" panose="020B0600000000000000" pitchFamily="34" charset="-127"/>
                <a:ea typeface="Noto Sans KR Medium" panose="020B0600000000000000" pitchFamily="34" charset="-127"/>
              </a:rPr>
              <a:t>보합</a:t>
            </a:r>
            <a:endParaRPr sz="1700" dirty="0">
              <a:solidFill>
                <a:schemeClr val="dk1"/>
              </a:solidFill>
              <a:latin typeface="Noto Sans KR Medium" panose="020B0600000000000000" pitchFamily="34" charset="-127"/>
              <a:ea typeface="Noto Sans KR Medium" panose="020B0600000000000000" pitchFamily="34" charset="-127"/>
            </a:endParaRPr>
          </a:p>
          <a:p>
            <a:pPr marL="1308100" lvl="2" indent="-298450" rtl="0">
              <a:spcBef>
                <a:spcPts val="0"/>
              </a:spcBef>
              <a:spcAft>
                <a:spcPts val="0"/>
              </a:spcAft>
              <a:buClr>
                <a:schemeClr val="dk1"/>
              </a:buClr>
              <a:buSzPts val="1700"/>
              <a:buAutoNum type="arabicPeriod"/>
            </a:pPr>
            <a:r>
              <a:rPr lang="en-US" sz="1700" dirty="0" err="1">
                <a:solidFill>
                  <a:schemeClr val="dk1"/>
                </a:solidFill>
                <a:latin typeface="Noto Sans KR Medium" panose="020B0600000000000000" pitchFamily="34" charset="-127"/>
                <a:ea typeface="Noto Sans KR Medium" panose="020B0600000000000000" pitchFamily="34" charset="-127"/>
              </a:rPr>
              <a:t>말풍선</a:t>
            </a:r>
            <a:r>
              <a:rPr lang="en-US" sz="1700" dirty="0">
                <a:solidFill>
                  <a:schemeClr val="dk1"/>
                </a:solidFill>
                <a:latin typeface="Noto Sans KR Medium" panose="020B0600000000000000" pitchFamily="34" charset="-127"/>
                <a:ea typeface="Noto Sans KR Medium" panose="020B0600000000000000" pitchFamily="34" charset="-127"/>
              </a:rPr>
              <a:t> 색 </a:t>
            </a:r>
            <a:r>
              <a:rPr lang="en-US" sz="1700" dirty="0" err="1">
                <a:solidFill>
                  <a:schemeClr val="dk1"/>
                </a:solidFill>
                <a:latin typeface="Noto Sans KR Medium" panose="020B0600000000000000" pitchFamily="34" charset="-127"/>
                <a:ea typeface="Noto Sans KR Medium" panose="020B0600000000000000" pitchFamily="34" charset="-127"/>
              </a:rPr>
              <a:t>빨강</a:t>
            </a:r>
            <a:r>
              <a:rPr lang="en-US" sz="1700" dirty="0">
                <a:solidFill>
                  <a:schemeClr val="dk1"/>
                </a:solidFill>
                <a:latin typeface="Noto Sans KR Medium" panose="020B0600000000000000" pitchFamily="34" charset="-127"/>
                <a:ea typeface="Noto Sans KR Medium" panose="020B0600000000000000" pitchFamily="34" charset="-127"/>
              </a:rPr>
              <a:t> - </a:t>
            </a:r>
            <a:r>
              <a:rPr lang="en-US" sz="1700" dirty="0" err="1">
                <a:solidFill>
                  <a:schemeClr val="dk1"/>
                </a:solidFill>
                <a:latin typeface="Noto Sans KR Medium" panose="020B0600000000000000" pitchFamily="34" charset="-127"/>
                <a:ea typeface="Noto Sans KR Medium" panose="020B0600000000000000" pitchFamily="34" charset="-127"/>
              </a:rPr>
              <a:t>부정</a:t>
            </a:r>
            <a:endParaRPr sz="1700" dirty="0">
              <a:solidFill>
                <a:schemeClr val="dk1"/>
              </a:solidFill>
              <a:latin typeface="Noto Sans KR Medium" panose="020B0600000000000000" pitchFamily="34" charset="-127"/>
              <a:ea typeface="Noto Sans KR Medium" panose="020B0600000000000000" pitchFamily="34" charset="-127"/>
            </a:endParaRPr>
          </a:p>
          <a:p>
            <a:pPr marL="93980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Clr>
                <a:schemeClr val="dk1"/>
              </a:buClr>
              <a:buSzPts val="1700"/>
              <a:buAutoNum type="arabicPeriod" startAt="6"/>
            </a:pP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버튼</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사용자</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기사</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긍정</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중립</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부정</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기사</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투표</a:t>
            </a:r>
            <a:endParaRPr sz="1700" dirty="0">
              <a:solidFill>
                <a:schemeClr val="dk1"/>
              </a:solidFill>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Clr>
                <a:schemeClr val="dk1"/>
              </a:buClr>
              <a:buSzPts val="1700"/>
              <a:buAutoNum type="arabicPeriod"/>
            </a:pPr>
            <a:r>
              <a:rPr lang="en-US" sz="1700" dirty="0" err="1">
                <a:solidFill>
                  <a:schemeClr val="dk1"/>
                </a:solidFill>
                <a:latin typeface="Noto Sans KR Medium" panose="020B0600000000000000" pitchFamily="34" charset="-127"/>
                <a:ea typeface="Noto Sans KR Medium" panose="020B0600000000000000" pitchFamily="34" charset="-127"/>
              </a:rPr>
              <a:t>사용자가</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기사</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내용</a:t>
            </a:r>
            <a:r>
              <a:rPr lang="ko-KR" altLang="en-US" sz="1700" dirty="0">
                <a:solidFill>
                  <a:schemeClr val="dk1"/>
                </a:solidFill>
                <a:latin typeface="Noto Sans KR Medium" panose="020B0600000000000000" pitchFamily="34" charset="-127"/>
                <a:ea typeface="Noto Sans KR Medium" panose="020B0600000000000000" pitchFamily="34" charset="-127"/>
              </a:rPr>
              <a:t>에 대해 판단한</a:t>
            </a:r>
            <a:r>
              <a:rPr lang="en-US" sz="1700" dirty="0">
                <a:solidFill>
                  <a:schemeClr val="dk1"/>
                </a:solidFill>
                <a:latin typeface="Noto Sans KR Medium" panose="020B0600000000000000" pitchFamily="34" charset="-127"/>
                <a:ea typeface="Noto Sans KR Medium" panose="020B0600000000000000" pitchFamily="34" charset="-127"/>
              </a:rPr>
              <a:t> </a:t>
            </a:r>
            <a:br>
              <a:rPr lang="en-US" sz="1700" dirty="0">
                <a:solidFill>
                  <a:schemeClr val="dk1"/>
                </a:solidFill>
                <a:latin typeface="Noto Sans KR Medium" panose="020B0600000000000000" pitchFamily="34" charset="-127"/>
                <a:ea typeface="Noto Sans KR Medium" panose="020B0600000000000000" pitchFamily="34" charset="-127"/>
              </a:rPr>
            </a:br>
            <a:r>
              <a:rPr lang="en-US" sz="1700" dirty="0" err="1">
                <a:solidFill>
                  <a:schemeClr val="dk1"/>
                </a:solidFill>
                <a:latin typeface="Noto Sans KR Medium" panose="020B0600000000000000" pitchFamily="34" charset="-127"/>
                <a:ea typeface="Noto Sans KR Medium" panose="020B0600000000000000" pitchFamily="34" charset="-127"/>
              </a:rPr>
              <a:t>긍정</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중립</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부정</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투표</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기능</a:t>
            </a:r>
            <a:endParaRPr sz="1700" dirty="0">
              <a:solidFill>
                <a:schemeClr val="dk1"/>
              </a:solidFill>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startAt="6"/>
            </a:pPr>
            <a:r>
              <a:rPr lang="en-US" sz="1700" dirty="0" err="1">
                <a:latin typeface="Noto Sans KR Medium" panose="020B0600000000000000" pitchFamily="34" charset="-127"/>
                <a:ea typeface="Noto Sans KR Medium" panose="020B0600000000000000" pitchFamily="34" charset="-127"/>
              </a:rPr>
              <a:t>분석결과</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solidFill>
                  <a:schemeClr val="dk1"/>
                </a:solidFill>
                <a:latin typeface="Noto Sans KR Medium" panose="020B0600000000000000" pitchFamily="34" charset="-127"/>
                <a:ea typeface="Noto Sans KR Medium" panose="020B0600000000000000" pitchFamily="34" charset="-127"/>
              </a:rPr>
              <a:t>ARIMA, </a:t>
            </a:r>
            <a:r>
              <a:rPr lang="en-US" sz="1700" dirty="0" err="1">
                <a:solidFill>
                  <a:schemeClr val="dk1"/>
                </a:solidFill>
                <a:latin typeface="Noto Sans KR Medium" panose="020B0600000000000000" pitchFamily="34" charset="-127"/>
                <a:ea typeface="Noto Sans KR Medium" panose="020B0600000000000000" pitchFamily="34" charset="-127"/>
              </a:rPr>
              <a:t>FBProphet</a:t>
            </a:r>
            <a:r>
              <a:rPr lang="en-US" sz="1700" dirty="0">
                <a:solidFill>
                  <a:schemeClr val="dk1"/>
                </a:solidFill>
                <a:latin typeface="Noto Sans KR Medium" panose="020B0600000000000000" pitchFamily="34" charset="-127"/>
                <a:ea typeface="Noto Sans KR Medium" panose="020B0600000000000000" pitchFamily="34" charset="-127"/>
              </a:rPr>
              <a:t>, LSTM 순</a:t>
            </a:r>
            <a:r>
              <a:rPr lang="ko-KR" altLang="en-US" sz="1700" dirty="0">
                <a:solidFill>
                  <a:schemeClr val="dk1"/>
                </a:solidFill>
                <a:latin typeface="Noto Sans KR Medium" panose="020B0600000000000000" pitchFamily="34" charset="-127"/>
                <a:ea typeface="Noto Sans KR Medium" panose="020B0600000000000000" pitchFamily="34" charset="-127"/>
              </a:rPr>
              <a:t>으로</a:t>
            </a:r>
            <a:br>
              <a:rPr lang="en-US" sz="1700" dirty="0">
                <a:solidFill>
                  <a:schemeClr val="dk1"/>
                </a:solidFill>
                <a:latin typeface="Noto Sans KR Medium" panose="020B0600000000000000" pitchFamily="34" charset="-127"/>
                <a:ea typeface="Noto Sans KR Medium" panose="020B0600000000000000" pitchFamily="34" charset="-127"/>
              </a:rPr>
            </a:br>
            <a:r>
              <a:rPr lang="en-US" sz="1700" dirty="0" err="1">
                <a:solidFill>
                  <a:schemeClr val="dk1"/>
                </a:solidFill>
                <a:latin typeface="Noto Sans KR Medium" panose="020B0600000000000000" pitchFamily="34" charset="-127"/>
                <a:ea typeface="Noto Sans KR Medium" panose="020B0600000000000000" pitchFamily="34" charset="-127"/>
              </a:rPr>
              <a:t>결과</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93980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startAt="6"/>
            </a:pPr>
            <a:r>
              <a:rPr lang="en-US" sz="1700" dirty="0" err="1">
                <a:latin typeface="Noto Sans KR Medium" panose="020B0600000000000000" pitchFamily="34" charset="-127"/>
                <a:ea typeface="Noto Sans KR Medium" panose="020B0600000000000000" pitchFamily="34" charset="-127"/>
              </a:rPr>
              <a:t>분석결과</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ARIMA, </a:t>
            </a:r>
            <a:r>
              <a:rPr lang="en-US" sz="1700" dirty="0" err="1">
                <a:latin typeface="Noto Sans KR Medium" panose="020B0600000000000000" pitchFamily="34" charset="-127"/>
                <a:ea typeface="Noto Sans KR Medium" panose="020B0600000000000000" pitchFamily="34" charset="-127"/>
              </a:rPr>
              <a:t>FBProphet</a:t>
            </a:r>
            <a:r>
              <a:rPr lang="en-US" sz="1700" dirty="0">
                <a:latin typeface="Noto Sans KR Medium" panose="020B0600000000000000" pitchFamily="34" charset="-127"/>
                <a:ea typeface="Noto Sans KR Medium" panose="020B0600000000000000" pitchFamily="34" charset="-127"/>
              </a:rPr>
              <a:t>, LSTM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분석결과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노란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선으로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현재</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가격</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차이를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보여줌</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startAt="6"/>
            </a:pPr>
            <a:r>
              <a:rPr lang="en-US" sz="1700" dirty="0" err="1">
                <a:solidFill>
                  <a:schemeClr val="dk1"/>
                </a:solidFill>
                <a:latin typeface="Noto Sans KR Medium" panose="020B0600000000000000" pitchFamily="34" charset="-127"/>
                <a:ea typeface="Noto Sans KR Medium" panose="020B0600000000000000" pitchFamily="34" charset="-127"/>
              </a:rPr>
              <a:t>종목</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워드클라우드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종목</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관련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유튜브</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키워드</a:t>
            </a:r>
            <a:r>
              <a:rPr lang="en-US" sz="1700" dirty="0">
                <a:latin typeface="Noto Sans KR Medium" panose="020B0600000000000000" pitchFamily="34" charset="-127"/>
                <a:ea typeface="Noto Sans KR Medium" panose="020B0600000000000000" pitchFamily="34" charset="-127"/>
              </a:rPr>
              <a:t> 30개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마우스</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오버레이</a:t>
            </a:r>
            <a:r>
              <a:rPr lang="en-US" sz="1700" dirty="0">
                <a:latin typeface="Noto Sans KR Medium" panose="020B0600000000000000" pitchFamily="34" charset="-127"/>
                <a:ea typeface="Noto Sans KR Medium" panose="020B0600000000000000" pitchFamily="34" charset="-127"/>
              </a:rPr>
              <a:t> 시 </a:t>
            </a:r>
            <a:r>
              <a:rPr lang="en-US" sz="1700" dirty="0" err="1">
                <a:latin typeface="Noto Sans KR Medium" panose="020B0600000000000000" pitchFamily="34" charset="-127"/>
                <a:ea typeface="Noto Sans KR Medium" panose="020B0600000000000000" pitchFamily="34" charset="-127"/>
              </a:rPr>
              <a:t>키워드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개수</a:t>
            </a:r>
            <a:r>
              <a:rPr lang="en-US" sz="1700" dirty="0">
                <a:latin typeface="Noto Sans KR Medium" panose="020B0600000000000000" pitchFamily="34" charset="-127"/>
                <a:ea typeface="Noto Sans KR Medium" panose="020B0600000000000000" pitchFamily="34" charset="-127"/>
              </a:rPr>
              <a:t> 및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비율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startAt="6"/>
            </a:pPr>
            <a:r>
              <a:rPr lang="en-US" sz="1700" u="sng" dirty="0">
                <a:latin typeface="Noto Sans KR Medium" panose="020B0600000000000000" pitchFamily="34" charset="-127"/>
                <a:ea typeface="Noto Sans KR Medium" panose="020B0600000000000000" pitchFamily="34" charset="-127"/>
              </a:rPr>
              <a:t>(</a:t>
            </a:r>
            <a:r>
              <a:rPr lang="en-US" sz="1700" u="sng" dirty="0" err="1">
                <a:latin typeface="Noto Sans KR Medium" panose="020B0600000000000000" pitchFamily="34" charset="-127"/>
                <a:ea typeface="Noto Sans KR Medium" panose="020B0600000000000000" pitchFamily="34" charset="-127"/>
              </a:rPr>
              <a:t>버튼</a:t>
            </a:r>
            <a:r>
              <a:rPr lang="en-US" sz="1700" u="sng" dirty="0">
                <a:latin typeface="Noto Sans KR Medium" panose="020B0600000000000000" pitchFamily="34" charset="-127"/>
                <a:ea typeface="Noto Sans KR Medium" panose="020B0600000000000000" pitchFamily="34" charset="-127"/>
              </a:rPr>
              <a:t>) </a:t>
            </a:r>
            <a:r>
              <a:rPr lang="en-US" sz="1700" u="sng" dirty="0" err="1">
                <a:latin typeface="Noto Sans KR Medium" panose="020B0600000000000000" pitchFamily="34" charset="-127"/>
                <a:ea typeface="Noto Sans KR Medium" panose="020B0600000000000000" pitchFamily="34" charset="-127"/>
              </a:rPr>
              <a:t>종목페이지</a:t>
            </a:r>
            <a:r>
              <a:rPr lang="en-US" sz="1700" u="sng" dirty="0">
                <a:latin typeface="Noto Sans KR Medium" panose="020B0600000000000000" pitchFamily="34" charset="-127"/>
                <a:ea typeface="Noto Sans KR Medium" panose="020B0600000000000000" pitchFamily="34" charset="-127"/>
              </a:rPr>
              <a:t> - </a:t>
            </a:r>
            <a:r>
              <a:rPr lang="en-US" sz="1700" u="sng" dirty="0" err="1">
                <a:latin typeface="Noto Sans KR Medium" panose="020B0600000000000000" pitchFamily="34" charset="-127"/>
                <a:ea typeface="Noto Sans KR Medium" panose="020B0600000000000000" pitchFamily="34" charset="-127"/>
              </a:rPr>
              <a:t>상단</a:t>
            </a:r>
            <a:r>
              <a:rPr lang="en-US" sz="1700" u="sng" dirty="0">
                <a:latin typeface="Noto Sans KR Medium" panose="020B0600000000000000" pitchFamily="34" charset="-127"/>
                <a:ea typeface="Noto Sans KR Medium" panose="020B0600000000000000" pitchFamily="34" charset="-127"/>
              </a:rPr>
              <a:t> 1번으로 </a:t>
            </a:r>
            <a:r>
              <a:rPr lang="en-US" sz="1700" u="sng" dirty="0" err="1">
                <a:latin typeface="Noto Sans KR Medium" panose="020B0600000000000000" pitchFamily="34" charset="-127"/>
                <a:ea typeface="Noto Sans KR Medium" panose="020B0600000000000000" pitchFamily="34" charset="-127"/>
              </a:rPr>
              <a:t>이동</a:t>
            </a:r>
            <a:r>
              <a:rPr lang="en-US" sz="1700" u="sng" dirty="0">
                <a:latin typeface="Noto Sans KR Medium" panose="020B0600000000000000" pitchFamily="34" charset="-127"/>
                <a:ea typeface="Noto Sans KR Medium" panose="020B0600000000000000" pitchFamily="34" charset="-127"/>
              </a:rPr>
              <a:t> </a:t>
            </a:r>
            <a:endParaRPr sz="17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719624" y="1428457"/>
            <a:ext cx="8902500" cy="2812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719468" y="4643564"/>
            <a:ext cx="8902500"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775100" y="7373286"/>
            <a:ext cx="8902500" cy="2347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326;gf5d93c4d0e_3_220">
            <a:extLst>
              <a:ext uri="{FF2B5EF4-FFF2-40B4-BE49-F238E27FC236}">
                <a16:creationId xmlns:a16="http://schemas.microsoft.com/office/drawing/2014/main" id="{966A8AC6-3A18-4BF1-85C8-95DDAED46B1F}"/>
              </a:ext>
            </a:extLst>
          </p:cNvPr>
          <p:cNvSpPr txBox="1"/>
          <p:nvPr/>
        </p:nvSpPr>
        <p:spPr>
          <a:xfrm>
            <a:off x="9613645" y="1428457"/>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⑥</a:t>
            </a:r>
            <a:endParaRPr sz="4200" b="1">
              <a:solidFill>
                <a:srgbClr val="980000"/>
              </a:solidFill>
              <a:latin typeface="Noto Sans KR Medium" panose="020B0600000000000000" pitchFamily="34" charset="-127"/>
              <a:ea typeface="Noto Sans KR Medium" panose="020B0600000000000000" pitchFamily="34" charset="-127"/>
            </a:endParaRPr>
          </a:p>
        </p:txBody>
      </p:sp>
      <p:sp>
        <p:nvSpPr>
          <p:cNvPr id="33" name="Google Shape;1327;gf5d93c4d0e_3_220">
            <a:extLst>
              <a:ext uri="{FF2B5EF4-FFF2-40B4-BE49-F238E27FC236}">
                <a16:creationId xmlns:a16="http://schemas.microsoft.com/office/drawing/2014/main" id="{97AF41D4-5486-4574-A8B3-6E9D7B517296}"/>
              </a:ext>
            </a:extLst>
          </p:cNvPr>
          <p:cNvSpPr txBox="1"/>
          <p:nvPr/>
        </p:nvSpPr>
        <p:spPr>
          <a:xfrm>
            <a:off x="9816674" y="4326629"/>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⑨</a:t>
            </a:r>
            <a:endParaRPr sz="4200" b="1">
              <a:solidFill>
                <a:srgbClr val="980000"/>
              </a:solidFill>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1920938" y="3419702"/>
            <a:ext cx="6141600" cy="733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5" name="Google Shape;1329;gf5d93c4d0e_3_220">
            <a:extLst>
              <a:ext uri="{FF2B5EF4-FFF2-40B4-BE49-F238E27FC236}">
                <a16:creationId xmlns:a16="http://schemas.microsoft.com/office/drawing/2014/main" id="{A3B98A98-BBF4-48E4-8EC0-D1FB66983E5C}"/>
              </a:ext>
            </a:extLst>
          </p:cNvPr>
          <p:cNvSpPr txBox="1"/>
          <p:nvPr/>
        </p:nvSpPr>
        <p:spPr>
          <a:xfrm>
            <a:off x="7257204" y="3274024"/>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⑦</a:t>
            </a:r>
            <a:endParaRPr sz="4200" b="1">
              <a:solidFill>
                <a:srgbClr val="980000"/>
              </a:solidFill>
              <a:latin typeface="Noto Sans KR Medium" panose="020B0600000000000000" pitchFamily="34" charset="-127"/>
              <a:ea typeface="Noto Sans KR Medium" panose="020B0600000000000000" pitchFamily="34" charset="-127"/>
            </a:endParaRPr>
          </a:p>
        </p:txBody>
      </p:sp>
      <p:pic>
        <p:nvPicPr>
          <p:cNvPr id="36" name="Google Shape;1330;gf5d93c4d0e_3_220">
            <a:extLst>
              <a:ext uri="{FF2B5EF4-FFF2-40B4-BE49-F238E27FC236}">
                <a16:creationId xmlns:a16="http://schemas.microsoft.com/office/drawing/2014/main" id="{B8AEFC48-AE02-4F80-AD3B-62CD5E83E5D2}"/>
              </a:ext>
            </a:extLst>
          </p:cNvPr>
          <p:cNvPicPr preferRelativeResize="0"/>
          <p:nvPr/>
        </p:nvPicPr>
        <p:blipFill>
          <a:blip r:embed="rId4">
            <a:alphaModFix/>
          </a:blip>
          <a:stretch>
            <a:fillRect/>
          </a:stretch>
        </p:blipFill>
        <p:spPr>
          <a:xfrm>
            <a:off x="10773677" y="1539977"/>
            <a:ext cx="2843893" cy="3060504"/>
          </a:xfrm>
          <a:prstGeom prst="rect">
            <a:avLst/>
          </a:prstGeom>
          <a:noFill/>
          <a:ln>
            <a:noFill/>
          </a:ln>
        </p:spPr>
      </p:pic>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75352"/>
            <a:ext cx="2936100" cy="2347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8" name="Google Shape;1332;gf5d93c4d0e_3_220">
            <a:extLst>
              <a:ext uri="{FF2B5EF4-FFF2-40B4-BE49-F238E27FC236}">
                <a16:creationId xmlns:a16="http://schemas.microsoft.com/office/drawing/2014/main" id="{7122F75A-943B-4DF1-8CBB-BB25BB536680}"/>
              </a:ext>
            </a:extLst>
          </p:cNvPr>
          <p:cNvSpPr txBox="1"/>
          <p:nvPr/>
        </p:nvSpPr>
        <p:spPr>
          <a:xfrm>
            <a:off x="9816518" y="7129137"/>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⑩</a:t>
            </a:r>
            <a:endParaRPr sz="4200" b="1">
              <a:solidFill>
                <a:srgbClr val="980000"/>
              </a:solidFill>
              <a:latin typeface="Noto Sans KR Medium" panose="020B0600000000000000" pitchFamily="34" charset="-127"/>
              <a:ea typeface="Noto Sans KR Medium" panose="020B0600000000000000" pitchFamily="34" charset="-127"/>
            </a:endParaRPr>
          </a:p>
        </p:txBody>
      </p:sp>
      <p:sp>
        <p:nvSpPr>
          <p:cNvPr id="39" name="Google Shape;1333;gf5d93c4d0e_3_220">
            <a:extLst>
              <a:ext uri="{FF2B5EF4-FFF2-40B4-BE49-F238E27FC236}">
                <a16:creationId xmlns:a16="http://schemas.microsoft.com/office/drawing/2014/main" id="{731F1BB4-A0A0-4DF8-ADF1-0A7AFBCE7EE3}"/>
              </a:ext>
            </a:extLst>
          </p:cNvPr>
          <p:cNvSpPr txBox="1"/>
          <p:nvPr/>
        </p:nvSpPr>
        <p:spPr>
          <a:xfrm>
            <a:off x="12894194" y="1260735"/>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⑧</a:t>
            </a:r>
            <a:endParaRPr sz="4200" b="1">
              <a:solidFill>
                <a:srgbClr val="980000"/>
              </a:solidFill>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5">
            <a:alphaModFix/>
          </a:blip>
          <a:stretch>
            <a:fillRect/>
          </a:stretch>
        </p:blipFill>
        <p:spPr>
          <a:xfrm rot="10800000">
            <a:off x="2079460" y="7738495"/>
            <a:ext cx="1075772" cy="187635"/>
          </a:xfrm>
          <a:prstGeom prst="rect">
            <a:avLst/>
          </a:prstGeom>
          <a:noFill/>
          <a:ln>
            <a:noFill/>
          </a:ln>
        </p:spPr>
      </p:pic>
      <p:sp>
        <p:nvSpPr>
          <p:cNvPr id="41" name="Google Shape;1335;gf5d93c4d0e_3_220">
            <a:extLst>
              <a:ext uri="{FF2B5EF4-FFF2-40B4-BE49-F238E27FC236}">
                <a16:creationId xmlns:a16="http://schemas.microsoft.com/office/drawing/2014/main" id="{DD107755-7525-44CE-AE96-58CE835BD434}"/>
              </a:ext>
            </a:extLst>
          </p:cNvPr>
          <p:cNvSpPr txBox="1"/>
          <p:nvPr/>
        </p:nvSpPr>
        <p:spPr>
          <a:xfrm>
            <a:off x="12663868" y="8795233"/>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⑪</a:t>
            </a:r>
            <a:endParaRPr sz="4200" b="1">
              <a:solidFill>
                <a:srgbClr val="98000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algn="just" rtl="0">
              <a:spcBef>
                <a:spcPts val="0"/>
              </a:spcBef>
              <a:spcAft>
                <a:spcPts val="0"/>
              </a:spcAft>
              <a:buSzPts val="1700"/>
              <a:buAutoNum type="arabicPeriod" startAt="12"/>
            </a:pPr>
            <a:r>
              <a:rPr lang="en-US" sz="1700">
                <a:latin typeface="Noto Sans KR Medium" panose="020B0600000000000000" pitchFamily="34" charset="-127"/>
                <a:ea typeface="Noto Sans KR Medium" panose="020B0600000000000000" pitchFamily="34" charset="-127"/>
              </a:rPr>
              <a:t>아시아경제-중립-버튼 클릭 화면</a:t>
            </a:r>
            <a:endParaRPr sz="1700">
              <a:latin typeface="Noto Sans KR Medium" panose="020B0600000000000000" pitchFamily="34" charset="-127"/>
              <a:ea typeface="Noto Sans KR Medium" panose="020B0600000000000000" pitchFamily="34" charset="-127"/>
            </a:endParaRP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1992999" y="3521186"/>
            <a:ext cx="6141600" cy="733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350;gf5d93c4d0e_3_245">
            <a:extLst>
              <a:ext uri="{FF2B5EF4-FFF2-40B4-BE49-F238E27FC236}">
                <a16:creationId xmlns:a16="http://schemas.microsoft.com/office/drawing/2014/main" id="{AAC92350-53D4-4E64-A67E-FF6DAAF78949}"/>
              </a:ext>
            </a:extLst>
          </p:cNvPr>
          <p:cNvSpPr txBox="1"/>
          <p:nvPr/>
        </p:nvSpPr>
        <p:spPr>
          <a:xfrm>
            <a:off x="1710629" y="2715226"/>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⑫</a:t>
            </a:r>
            <a:endParaRPr sz="4200" b="1">
              <a:solidFill>
                <a:srgbClr val="98000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a:scene3d>
            <a:camera prst="perspectiveFront"/>
            <a:lightRig rig="threePt" dir="t"/>
          </a:scene3d>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a:scene3d>
            <a:camera prst="perspectiveFront"/>
            <a:lightRig rig="threePt" dir="t"/>
          </a:scene3d>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6" name="Google Shape;224;p5">
            <a:extLst>
              <a:ext uri="{FF2B5EF4-FFF2-40B4-BE49-F238E27FC236}">
                <a16:creationId xmlns:a16="http://schemas.microsoft.com/office/drawing/2014/main" id="{C3CCACFF-73D6-4F49-98DF-846D98804BF9}"/>
              </a:ext>
            </a:extLst>
          </p:cNvPr>
          <p:cNvSpPr txBox="1"/>
          <p:nvPr/>
        </p:nvSpPr>
        <p:spPr>
          <a:xfrm>
            <a:off x="592931" y="405418"/>
            <a:ext cx="65532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7" name="Google Shape;225;p5">
            <a:extLst>
              <a:ext uri="{FF2B5EF4-FFF2-40B4-BE49-F238E27FC236}">
                <a16:creationId xmlns:a16="http://schemas.microsoft.com/office/drawing/2014/main" id="{55B686B0-87E2-44C7-A7F0-46FFE0AAB5E3}"/>
              </a:ext>
            </a:extLst>
          </p:cNvPr>
          <p:cNvSpPr txBox="1"/>
          <p:nvPr/>
        </p:nvSpPr>
        <p:spPr>
          <a:xfrm>
            <a:off x="1191331" y="1113418"/>
            <a:ext cx="6553200" cy="58473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dirty="0">
                <a:solidFill>
                  <a:srgbClr val="212D50"/>
                </a:solidFill>
                <a:latin typeface="Noto Sans KR Medium" panose="020B0600000000000000" pitchFamily="34" charset="-127"/>
                <a:ea typeface="Noto Sans KR Medium" panose="020B0600000000000000" pitchFamily="34" charset="-127"/>
              </a:rPr>
              <a:t>구성원 및 역할</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web/sheet0&quot;,&quot;values&quot;:{},&quot;data&quot;:{&quot;uri&quot;:&quot;public.tableau.com/app/profile/boram.yun/viz/stock-charts_web/sheet0&quot;},&quot;secure&quot;:false}],&quot;name&quot;:&quot;public.tableau.com/app/profile/boram.yun/viz/stock-charts_web/sheet0&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407</TotalTime>
  <Words>6591</Words>
  <Application>Microsoft Office PowerPoint</Application>
  <PresentationFormat>사용자 지정</PresentationFormat>
  <Paragraphs>1185</Paragraphs>
  <Slides>60</Slides>
  <Notes>60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60</vt:i4>
      </vt:variant>
    </vt:vector>
  </HeadingPairs>
  <TitlesOfParts>
    <vt:vector size="70" baseType="lpstr">
      <vt:lpstr>Noto Sans KR Black</vt:lpstr>
      <vt:lpstr>함초롬바탕</vt:lpstr>
      <vt:lpstr>Roboto</vt:lpstr>
      <vt:lpstr>Noto Sans KR Medium</vt:lpstr>
      <vt:lpstr>Noto Sans KR Light</vt:lpstr>
      <vt:lpstr>나눔고딕</vt:lpstr>
      <vt:lpstr>Calibri</vt:lpstr>
      <vt:lpstr>Arial</vt:lpstr>
      <vt:lpstr>Noto Sans KR</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Yun Boram</cp:lastModifiedBy>
  <cp:revision>9</cp:revision>
  <dcterms:modified xsi:type="dcterms:W3CDTF">2021-10-07T09:32:01Z</dcterms:modified>
</cp:coreProperties>
</file>